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Bangers"/>
      <p:regular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  <p:embeddedFont>
      <p:font typeface="Chewy"/>
      <p:regular r:id="rId34"/>
    </p:embeddedFont>
    <p:embeddedFont>
      <p:font typeface="EB Garamond"/>
      <p:regular r:id="rId35"/>
      <p:bold r:id="rId36"/>
      <p:italic r:id="rId37"/>
      <p:boldItalic r:id="rId38"/>
    </p:embeddedFont>
    <p:embeddedFont>
      <p:font typeface="Satisfy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60A084-CA11-4E6C-AF0C-6B09BB6391CB}">
  <a:tblStyle styleId="{1460A084-CA11-4E6C-AF0C-6B09BB6391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Banger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Caveat-bold.fntdata"/><Relationship Id="rId10" Type="http://schemas.openxmlformats.org/officeDocument/2006/relationships/slide" Target="slides/slide4.xml"/><Relationship Id="rId32" Type="http://schemas.openxmlformats.org/officeDocument/2006/relationships/font" Target="fonts/Caveat-regular.fntdata"/><Relationship Id="rId13" Type="http://schemas.openxmlformats.org/officeDocument/2006/relationships/slide" Target="slides/slide7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34" Type="http://schemas.openxmlformats.org/officeDocument/2006/relationships/font" Target="fonts/Chewy-regular.fntdata"/><Relationship Id="rId15" Type="http://schemas.openxmlformats.org/officeDocument/2006/relationships/slide" Target="slides/slide9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8.xml"/><Relationship Id="rId36" Type="http://schemas.openxmlformats.org/officeDocument/2006/relationships/font" Target="fonts/EBGaramond-bold.fntdata"/><Relationship Id="rId17" Type="http://schemas.openxmlformats.org/officeDocument/2006/relationships/slide" Target="slides/slide11.xml"/><Relationship Id="rId39" Type="http://schemas.openxmlformats.org/officeDocument/2006/relationships/font" Target="fonts/Satisfy-regular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29ef217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29ef21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29ef217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29ef217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29ef217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29ef217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29ef217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29ef217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20f16d80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20f16d80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36557ef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36557ef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3cfa69c2e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3cfa69c2e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36557ef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36557ef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36557ef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36557ef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20f16d80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20f16d80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20f16d8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20f16d8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0f16d80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0f16d80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3cfa69c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3cfa69c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3cfa699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3cfa699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204dad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204dad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204dad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204dad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204dadb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204dadb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395aab13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395aab1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25ae19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25ae19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sknbwyPohJYDj39kVbjBl48FMqq13t8c/view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jpg"/><Relationship Id="rId9" Type="http://schemas.openxmlformats.org/officeDocument/2006/relationships/image" Target="../media/image15.jpg"/><Relationship Id="rId5" Type="http://schemas.openxmlformats.org/officeDocument/2006/relationships/image" Target="../media/image17.png"/><Relationship Id="rId6" Type="http://schemas.openxmlformats.org/officeDocument/2006/relationships/image" Target="../media/image33.jpg"/><Relationship Id="rId7" Type="http://schemas.openxmlformats.org/officeDocument/2006/relationships/image" Target="../media/image32.jp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Prototype of </a:t>
            </a:r>
            <a:r>
              <a:rPr lang="en"/>
              <a:t>CNC </a:t>
            </a:r>
            <a:r>
              <a:rPr lang="en"/>
              <a:t>Pick and Place Machine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ENMT221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170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Accounting for Tolerances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784325" y="2418250"/>
            <a:ext cx="352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Bolt Threads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Unusual Component Sizes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17729" l="0" r="0" t="0"/>
          <a:stretch/>
        </p:blipFill>
        <p:spPr>
          <a:xfrm>
            <a:off x="373975" y="989975"/>
            <a:ext cx="3046375" cy="17184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9948" l="0" r="0" t="12206"/>
          <a:stretch/>
        </p:blipFill>
        <p:spPr>
          <a:xfrm>
            <a:off x="373975" y="2972590"/>
            <a:ext cx="3046375" cy="16260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5419575" y="1241500"/>
            <a:ext cx="4033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Increasing ease of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Increasing manufacturing tolerances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 Alignment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24" y="1395313"/>
            <a:ext cx="2330301" cy="2888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b="4333" l="0" r="0" t="0"/>
          <a:stretch/>
        </p:blipFill>
        <p:spPr>
          <a:xfrm flipH="1" rot="10800000">
            <a:off x="3120450" y="1810876"/>
            <a:ext cx="2505725" cy="2473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 Alignment for CoreXY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922650" y="1017800"/>
            <a:ext cx="35607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Aligning mounts for straight belts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20367" l="0" r="0" t="14182"/>
          <a:stretch/>
        </p:blipFill>
        <p:spPr>
          <a:xfrm rot="-5400000">
            <a:off x="1117237" y="733988"/>
            <a:ext cx="3257375" cy="4168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4"/>
          <p:cNvCxnSpPr/>
          <p:nvPr/>
        </p:nvCxnSpPr>
        <p:spPr>
          <a:xfrm>
            <a:off x="1571292" y="1638509"/>
            <a:ext cx="2496300" cy="8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Slider Carriages Sticking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5001000" y="983100"/>
            <a:ext cx="39381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 tensioning of both belts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20367" l="0" r="0" t="14182"/>
          <a:stretch/>
        </p:blipFill>
        <p:spPr>
          <a:xfrm rot="-5400000">
            <a:off x="981476" y="846125"/>
            <a:ext cx="3414950" cy="418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/>
          <p:nvPr/>
        </p:nvSpPr>
        <p:spPr>
          <a:xfrm>
            <a:off x="1999512" y="1994732"/>
            <a:ext cx="316216" cy="1680409"/>
          </a:xfrm>
          <a:custGeom>
            <a:rect b="b" l="l" r="r" t="t"/>
            <a:pathLst>
              <a:path extrusionOk="0" h="56992" w="10180">
                <a:moveTo>
                  <a:pt x="10181" y="0"/>
                </a:moveTo>
                <a:cubicBezTo>
                  <a:pt x="2556" y="7625"/>
                  <a:pt x="-620" y="20024"/>
                  <a:pt x="207" y="30776"/>
                </a:cubicBezTo>
                <a:cubicBezTo>
                  <a:pt x="914" y="39970"/>
                  <a:pt x="6125" y="48244"/>
                  <a:pt x="9041" y="56992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6" name="Google Shape;226;p25"/>
          <p:cNvSpPr/>
          <p:nvPr/>
        </p:nvSpPr>
        <p:spPr>
          <a:xfrm rot="10800000">
            <a:off x="3038577" y="1994702"/>
            <a:ext cx="316216" cy="1680409"/>
          </a:xfrm>
          <a:custGeom>
            <a:rect b="b" l="l" r="r" t="t"/>
            <a:pathLst>
              <a:path extrusionOk="0" h="56992" w="10180">
                <a:moveTo>
                  <a:pt x="10181" y="0"/>
                </a:moveTo>
                <a:cubicBezTo>
                  <a:pt x="2556" y="7625"/>
                  <a:pt x="-620" y="20024"/>
                  <a:pt x="207" y="30776"/>
                </a:cubicBezTo>
                <a:cubicBezTo>
                  <a:pt x="914" y="39970"/>
                  <a:pt x="6125" y="48244"/>
                  <a:pt x="9041" y="56992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97475" y="10830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PNP machine</a:t>
            </a:r>
            <a:endParaRPr/>
          </a:p>
        </p:txBody>
      </p:sp>
      <p:sp>
        <p:nvSpPr>
          <p:cNvPr id="232" name="Google Shape;232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3200"/>
              <a:t>Repeatability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3200"/>
              <a:t>Accuracy 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 sz="3200"/>
              <a:t>Speed</a:t>
            </a:r>
            <a:endParaRPr sz="32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38" y="2774450"/>
            <a:ext cx="4004136" cy="2123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properties…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1111725" y="1242975"/>
            <a:ext cx="4996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Speed: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Actual top speed of 500 </a:t>
            </a:r>
            <a:r>
              <a:rPr i="1" lang="en" sz="2000"/>
              <a:t>mm/s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Theoretical top speed of 20,000 </a:t>
            </a:r>
            <a:r>
              <a:rPr i="1" lang="en" sz="2000"/>
              <a:t>mm/s</a:t>
            </a:r>
            <a:endParaRPr i="1"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Materials cost: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~ $270</a:t>
            </a:r>
            <a:endParaRPr sz="2000"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750" y="707618"/>
            <a:ext cx="2043626" cy="195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938" y="2852175"/>
            <a:ext cx="1621500" cy="16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stream </a:t>
            </a:r>
            <a:r>
              <a:rPr lang="en" sz="2555"/>
              <a:t>(if it works)</a:t>
            </a:r>
            <a:endParaRPr sz="255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 title="th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820"/>
            <a:ext cx="8975650" cy="505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311700" y="288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its drawing abilities!</a:t>
            </a:r>
            <a:endParaRPr/>
          </a:p>
        </p:txBody>
      </p:sp>
      <p:sp>
        <p:nvSpPr>
          <p:cNvPr id="257" name="Google Shape;257;p30"/>
          <p:cNvSpPr txBox="1"/>
          <p:nvPr>
            <p:ph idx="2" type="body"/>
          </p:nvPr>
        </p:nvSpPr>
        <p:spPr>
          <a:xfrm>
            <a:off x="5780350" y="511725"/>
            <a:ext cx="23613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Drawing time:</a:t>
            </a:r>
            <a:endParaRPr i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00"/>
              <a:t>9</a:t>
            </a:r>
            <a:r>
              <a:rPr lang="en" sz="2500"/>
              <a:t> seconds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349" y="2778799"/>
            <a:ext cx="1106475" cy="1648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30"/>
          <p:cNvSpPr txBox="1"/>
          <p:nvPr/>
        </p:nvSpPr>
        <p:spPr>
          <a:xfrm>
            <a:off x="7593600" y="4591050"/>
            <a:ext cx="123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(just kidding)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6656500" y="2247600"/>
            <a:ext cx="23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the Mona Lisa!*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14602" l="22987" r="18682" t="32299"/>
          <a:stretch/>
        </p:blipFill>
        <p:spPr>
          <a:xfrm>
            <a:off x="1575500" y="1020775"/>
            <a:ext cx="3301574" cy="40090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CoreXY control advantages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Reduced inertia, enabling greater acceleration of suction head</a:t>
            </a:r>
            <a:br>
              <a:rPr lang="en"/>
            </a:br>
            <a:r>
              <a:rPr lang="en"/>
              <a:t>Less mass to move around, so lower power consumption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Our PNP machine advantages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Simple design with minimal </a:t>
            </a:r>
            <a:r>
              <a:rPr lang="en"/>
              <a:t>components</a:t>
            </a:r>
            <a:br>
              <a:rPr lang="en"/>
            </a:br>
            <a:r>
              <a:rPr lang="en"/>
              <a:t>Low material cost - $270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Pitch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035" y="252226"/>
            <a:ext cx="3237115" cy="15644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4"/>
          <p:cNvSpPr txBox="1"/>
          <p:nvPr/>
        </p:nvSpPr>
        <p:spPr>
          <a:xfrm>
            <a:off x="1194250" y="2642925"/>
            <a:ext cx="46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our solution?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750" y="2215176"/>
            <a:ext cx="2821975" cy="21164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8718">
            <a:off x="7785800" y="3407072"/>
            <a:ext cx="17105" cy="1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1160350"/>
            <a:ext cx="3640599" cy="39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>
            <p:ph type="title"/>
          </p:nvPr>
        </p:nvSpPr>
        <p:spPr>
          <a:xfrm>
            <a:off x="254425" y="449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</a:t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2505250" y="1528250"/>
            <a:ext cx="1303500" cy="847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 can’t stop thinking about the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benefits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of CoreXY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00" y="790275"/>
            <a:ext cx="7160200" cy="34605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" name="Google Shape;101;p15"/>
          <p:cNvCxnSpPr>
            <a:stCxn id="102" idx="0"/>
          </p:cNvCxnSpPr>
          <p:nvPr/>
        </p:nvCxnSpPr>
        <p:spPr>
          <a:xfrm flipH="1" rot="10800000">
            <a:off x="2646575" y="3676925"/>
            <a:ext cx="531900" cy="844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5"/>
          <p:cNvCxnSpPr>
            <a:stCxn id="102" idx="0"/>
          </p:cNvCxnSpPr>
          <p:nvPr/>
        </p:nvCxnSpPr>
        <p:spPr>
          <a:xfrm rot="10800000">
            <a:off x="2141975" y="1957325"/>
            <a:ext cx="504600" cy="256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5"/>
          <p:cNvSpPr txBox="1"/>
          <p:nvPr/>
        </p:nvSpPr>
        <p:spPr>
          <a:xfrm>
            <a:off x="321125" y="4521725"/>
            <a:ext cx="46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       Fixed 2-motor belt drive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 rot="10800000">
            <a:off x="4148000" y="2429475"/>
            <a:ext cx="409200" cy="2107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5"/>
          <p:cNvSpPr txBox="1"/>
          <p:nvPr/>
        </p:nvSpPr>
        <p:spPr>
          <a:xfrm>
            <a:off x="4148125" y="4521725"/>
            <a:ext cx="46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Very light vacuum mount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2807700" y="440100"/>
            <a:ext cx="817800" cy="977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5"/>
          <p:cNvSpPr txBox="1"/>
          <p:nvPr/>
        </p:nvSpPr>
        <p:spPr>
          <a:xfrm>
            <a:off x="439125" y="0"/>
            <a:ext cx="46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Reliable CoreXY belt setup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>
            <a:off x="5988650" y="507525"/>
            <a:ext cx="547800" cy="2638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5"/>
          <p:cNvSpPr txBox="1"/>
          <p:nvPr/>
        </p:nvSpPr>
        <p:spPr>
          <a:xfrm>
            <a:off x="5134150" y="57650"/>
            <a:ext cx="45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Modular and durable MDF base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5902">
            <a:off x="8120708" y="3003005"/>
            <a:ext cx="27283" cy="2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750" y="4037427"/>
            <a:ext cx="4450" cy="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FC9F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800" y="146650"/>
            <a:ext cx="2502476" cy="25024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6"/>
          <p:cNvSpPr txBox="1"/>
          <p:nvPr/>
        </p:nvSpPr>
        <p:spPr>
          <a:xfrm>
            <a:off x="7392950" y="851500"/>
            <a:ext cx="465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3712424" cy="216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50" y="2649126"/>
            <a:ext cx="2620472" cy="249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476975" y="2165000"/>
            <a:ext cx="37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VS</a:t>
            </a:r>
            <a:endParaRPr b="1" sz="2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800" y="2780600"/>
            <a:ext cx="2502477" cy="14076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16"/>
          <p:cNvSpPr txBox="1"/>
          <p:nvPr/>
        </p:nvSpPr>
        <p:spPr>
          <a:xfrm>
            <a:off x="7578425" y="3253575"/>
            <a:ext cx="465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$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1400" y="3215175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8281400" y="813100"/>
            <a:ext cx="615599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7667">
            <a:off x="6193808" y="3034931"/>
            <a:ext cx="27283" cy="27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</a:t>
            </a:r>
            <a:r>
              <a:rPr lang="en" sz="100"/>
              <a:t>s</a:t>
            </a:r>
            <a:r>
              <a:rPr lang="en"/>
              <a:t>e XY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4711375" y="1011025"/>
            <a:ext cx="41859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Both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otors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 Clockwise -&gt;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Carriage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Moves Left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Both Motors Move Anti-Clockwise -&gt;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Carriage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Moves Right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Both Motors Move Opposite Directions -&gt; Carriage Moves Towards and Away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Motor Moves -&gt;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Carriage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Moves Diagonal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23482" l="0" r="0" t="20217"/>
          <a:stretch/>
        </p:blipFill>
        <p:spPr>
          <a:xfrm>
            <a:off x="464100" y="1017800"/>
            <a:ext cx="3678150" cy="3678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3" name="Google Shape;133;p17"/>
          <p:cNvCxnSpPr/>
          <p:nvPr/>
        </p:nvCxnSpPr>
        <p:spPr>
          <a:xfrm flipH="1" rot="10800000">
            <a:off x="703075" y="1396800"/>
            <a:ext cx="434700" cy="2840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1276625" y="1480150"/>
            <a:ext cx="46200" cy="13599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1313625" y="2821525"/>
            <a:ext cx="814200" cy="55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7"/>
          <p:cNvCxnSpPr/>
          <p:nvPr/>
        </p:nvCxnSpPr>
        <p:spPr>
          <a:xfrm flipH="1" rot="10800000">
            <a:off x="730825" y="4181525"/>
            <a:ext cx="2812200" cy="92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7"/>
          <p:cNvCxnSpPr/>
          <p:nvPr/>
        </p:nvCxnSpPr>
        <p:spPr>
          <a:xfrm rot="10800000">
            <a:off x="3549650" y="2762725"/>
            <a:ext cx="2700" cy="1409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7"/>
          <p:cNvCxnSpPr/>
          <p:nvPr/>
        </p:nvCxnSpPr>
        <p:spPr>
          <a:xfrm>
            <a:off x="2309300" y="2720450"/>
            <a:ext cx="1274400" cy="48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/>
          <p:nvPr/>
        </p:nvCxnSpPr>
        <p:spPr>
          <a:xfrm flipH="1" rot="10800000">
            <a:off x="2323000" y="2838075"/>
            <a:ext cx="1227900" cy="53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7"/>
          <p:cNvCxnSpPr/>
          <p:nvPr/>
        </p:nvCxnSpPr>
        <p:spPr>
          <a:xfrm flipH="1" rot="10800000">
            <a:off x="3563775" y="1548650"/>
            <a:ext cx="77700" cy="1289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3719275" y="1632850"/>
            <a:ext cx="349800" cy="2494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/>
          <p:nvPr/>
        </p:nvCxnSpPr>
        <p:spPr>
          <a:xfrm flipH="1">
            <a:off x="1367075" y="4140450"/>
            <a:ext cx="2702100" cy="1554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7"/>
          <p:cNvCxnSpPr/>
          <p:nvPr/>
        </p:nvCxnSpPr>
        <p:spPr>
          <a:xfrm rot="10800000">
            <a:off x="1358375" y="2757100"/>
            <a:ext cx="15300" cy="1564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 flipH="1" rot="10800000">
            <a:off x="1354225" y="2721550"/>
            <a:ext cx="790500" cy="25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Analysis - Mountblock </a:t>
            </a:r>
            <a:endParaRPr/>
          </a:p>
        </p:txBody>
      </p:sp>
      <p:graphicFrame>
        <p:nvGraphicFramePr>
          <p:cNvPr id="150" name="Google Shape;150;p18"/>
          <p:cNvGraphicFramePr/>
          <p:nvPr/>
        </p:nvGraphicFramePr>
        <p:xfrm>
          <a:off x="406950" y="12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{1460A084-CA11-4E6C-AF0C-6B09BB6391CB}</a:tableStyleId>
              </a:tblPr>
              <a:tblGrid>
                <a:gridCol w="2700050"/>
                <a:gridCol w="3157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Constraints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 Benefits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Hold both ends of pulley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Versatility of belt length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Attach to linear carriage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Designed to prevent belt damage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Removable supports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Subtractive manufacturing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25093" l="0" r="0" t="0"/>
          <a:stretch/>
        </p:blipFill>
        <p:spPr>
          <a:xfrm>
            <a:off x="6704882" y="241475"/>
            <a:ext cx="2127418" cy="28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b="7063" l="0" r="0" t="0"/>
          <a:stretch/>
        </p:blipFill>
        <p:spPr>
          <a:xfrm>
            <a:off x="406950" y="2906950"/>
            <a:ext cx="2360100" cy="186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Component Analysis - </a:t>
            </a:r>
            <a:r>
              <a:rPr lang="en"/>
              <a:t>Motor Mount</a:t>
            </a:r>
            <a:endParaRPr/>
          </a:p>
        </p:txBody>
      </p:sp>
      <p:graphicFrame>
        <p:nvGraphicFramePr>
          <p:cNvPr id="158" name="Google Shape;158;p19"/>
          <p:cNvGraphicFramePr/>
          <p:nvPr/>
        </p:nvGraphicFramePr>
        <p:xfrm>
          <a:off x="406950" y="12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{1460A084-CA11-4E6C-AF0C-6B09BB6391CB}</a:tableStyleId>
              </a:tblPr>
              <a:tblGrid>
                <a:gridCol w="2701350"/>
                <a:gridCol w="3007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Constraints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 Benefits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Transition fit to prevent motor movement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Slots to allow adjustment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Strong enough to support motor and associated forces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Adapted to be used for both sides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39309" l="0" r="22940" t="11013"/>
          <a:stretch/>
        </p:blipFill>
        <p:spPr>
          <a:xfrm>
            <a:off x="6509479" y="201250"/>
            <a:ext cx="2322820" cy="26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b="4333" l="0" r="0" t="0"/>
          <a:stretch/>
        </p:blipFill>
        <p:spPr>
          <a:xfrm flipH="1" rot="10800000">
            <a:off x="781176" y="2948249"/>
            <a:ext cx="1916501" cy="189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Component Analysis - Pulley Mount</a:t>
            </a:r>
            <a:endParaRPr/>
          </a:p>
        </p:txBody>
      </p:sp>
      <p:graphicFrame>
        <p:nvGraphicFramePr>
          <p:cNvPr id="166" name="Google Shape;166;p20"/>
          <p:cNvGraphicFramePr/>
          <p:nvPr/>
        </p:nvGraphicFramePr>
        <p:xfrm>
          <a:off x="406950" y="12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{1460A084-CA11-4E6C-AF0C-6B09BB6391CB}</a:tableStyleId>
              </a:tblPr>
              <a:tblGrid>
                <a:gridCol w="2703625"/>
                <a:gridCol w="2882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Constraints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Key Benefits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Clearance fit to allow pulley rotation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Slots to allow further adjustment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Holds belts perpendicular to motor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Wide shelf to screw in holes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43785" l="5554" r="12879" t="19378"/>
          <a:stretch/>
        </p:blipFill>
        <p:spPr>
          <a:xfrm>
            <a:off x="6356750" y="265675"/>
            <a:ext cx="2475550" cy="1986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11355" l="0" r="0" t="0"/>
          <a:stretch/>
        </p:blipFill>
        <p:spPr>
          <a:xfrm>
            <a:off x="406950" y="2959675"/>
            <a:ext cx="3025751" cy="1833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 presentation break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" y="535775"/>
            <a:ext cx="1829149" cy="237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621895" y="2847878"/>
            <a:ext cx="88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Comet</a:t>
            </a:r>
            <a:endParaRPr sz="23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b="3812" l="10899" r="21317" t="14032"/>
          <a:stretch/>
        </p:blipFill>
        <p:spPr>
          <a:xfrm>
            <a:off x="4285575" y="688300"/>
            <a:ext cx="2039426" cy="20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5">
            <a:alphaModFix/>
          </a:blip>
          <a:srcRect b="24238" l="0" r="0" t="10110"/>
          <a:stretch/>
        </p:blipFill>
        <p:spPr>
          <a:xfrm>
            <a:off x="2110750" y="607799"/>
            <a:ext cx="2091319" cy="237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6">
            <a:alphaModFix/>
          </a:blip>
          <a:srcRect b="6716" l="0" r="9828" t="6500"/>
          <a:stretch/>
        </p:blipFill>
        <p:spPr>
          <a:xfrm>
            <a:off x="6519075" y="163350"/>
            <a:ext cx="2389793" cy="29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6966300" y="3174025"/>
            <a:ext cx="182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atisfy"/>
                <a:ea typeface="Satisfy"/>
                <a:cs typeface="Satisfy"/>
                <a:sym typeface="Satisfy"/>
              </a:rPr>
              <a:t>✨</a:t>
            </a:r>
            <a:r>
              <a:rPr b="1" lang="en" sz="2400">
                <a:solidFill>
                  <a:schemeClr val="dk2"/>
                </a:solidFill>
                <a:latin typeface="Satisfy"/>
                <a:ea typeface="Satisfy"/>
                <a:cs typeface="Satisfy"/>
                <a:sym typeface="Satisfy"/>
              </a:rPr>
              <a:t>Abbie</a:t>
            </a:r>
            <a:r>
              <a:rPr lang="en" sz="2400">
                <a:solidFill>
                  <a:schemeClr val="dk2"/>
                </a:solidFill>
                <a:latin typeface="Satisfy"/>
                <a:ea typeface="Satisfy"/>
                <a:cs typeface="Satisfy"/>
                <a:sym typeface="Satisfy"/>
              </a:rPr>
              <a:t>✨</a:t>
            </a:r>
            <a:endParaRPr sz="2400">
              <a:solidFill>
                <a:schemeClr val="dk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7799" y="3250226"/>
            <a:ext cx="2091325" cy="15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2564822" y="4111675"/>
            <a:ext cx="209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Chewy"/>
                <a:ea typeface="Chewy"/>
                <a:cs typeface="Chewy"/>
                <a:sym typeface="Chewy"/>
              </a:rPr>
              <a:t>Find the goat</a:t>
            </a:r>
            <a:endParaRPr sz="2300">
              <a:solidFill>
                <a:schemeClr val="dk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4705675" y="163350"/>
            <a:ext cx="1309800" cy="71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zzz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7162775" y="919575"/>
            <a:ext cx="1309800" cy="71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Stick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/>
          <p:nvPr/>
        </p:nvSpPr>
        <p:spPr>
          <a:xfrm rot="-3777669">
            <a:off x="2125797" y="1823397"/>
            <a:ext cx="665208" cy="39137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 love CoreXY!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4419125" y="3029138"/>
            <a:ext cx="1309800" cy="71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I’m the goat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81225" y="607799"/>
            <a:ext cx="989400" cy="431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 know what you are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397400" y="3145288"/>
            <a:ext cx="1309800" cy="71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 love CoreXY!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21"/>
          <p:cNvCxnSpPr>
            <a:stCxn id="181" idx="1"/>
          </p:cNvCxnSpPr>
          <p:nvPr/>
        </p:nvCxnSpPr>
        <p:spPr>
          <a:xfrm rot="10800000">
            <a:off x="1052522" y="1945675"/>
            <a:ext cx="1512300" cy="243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1"/>
          <p:cNvSpPr txBox="1"/>
          <p:nvPr/>
        </p:nvSpPr>
        <p:spPr>
          <a:xfrm>
            <a:off x="2733365" y="3042432"/>
            <a:ext cx="8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hewy"/>
                <a:ea typeface="Chewy"/>
                <a:cs typeface="Chewy"/>
                <a:sym typeface="Chewy"/>
              </a:rPr>
              <a:t>Jasper</a:t>
            </a:r>
            <a:endParaRPr sz="1600">
              <a:solidFill>
                <a:schemeClr val="dk2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824" y="3479678"/>
            <a:ext cx="1470225" cy="109033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1"/>
          <p:cNvSpPr txBox="1"/>
          <p:nvPr/>
        </p:nvSpPr>
        <p:spPr>
          <a:xfrm>
            <a:off x="734473" y="4504925"/>
            <a:ext cx="113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Bangers"/>
                <a:ea typeface="Bangers"/>
                <a:cs typeface="Bangers"/>
                <a:sym typeface="Bangers"/>
              </a:rPr>
              <a:t>Jerma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🌈</a:t>
            </a:r>
            <a:endParaRPr sz="2000">
              <a:solidFill>
                <a:schemeClr val="dk2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795625" y="3312350"/>
            <a:ext cx="1134900" cy="431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Sparkle on, it’s wednesday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NOAHFINNCE 🤩 on X: &quot;where did the ..." id="193" name="Google Shape;19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375" y="535774"/>
            <a:ext cx="192625" cy="2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